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5"/>
  </p:notesMasterIdLst>
  <p:handoutMasterIdLst>
    <p:handoutMasterId r:id="rId16"/>
  </p:handoutMasterIdLst>
  <p:sldIdLst>
    <p:sldId id="269" r:id="rId3"/>
    <p:sldId id="275" r:id="rId4"/>
    <p:sldId id="286" r:id="rId5"/>
    <p:sldId id="288" r:id="rId6"/>
    <p:sldId id="290" r:id="rId7"/>
    <p:sldId id="291" r:id="rId8"/>
    <p:sldId id="292" r:id="rId9"/>
    <p:sldId id="293" r:id="rId10"/>
    <p:sldId id="296" r:id="rId11"/>
    <p:sldId id="294" r:id="rId12"/>
    <p:sldId id="295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3875" initials="k" lastIdx="1" clrIdx="0"/>
  <p:cmAuthor id="2" name="김상원" initials="김" lastIdx="1" clrIdx="1">
    <p:extLst>
      <p:ext uri="{19B8F6BF-5375-455C-9EA6-DF929625EA0E}">
        <p15:presenceInfo xmlns:p15="http://schemas.microsoft.com/office/powerpoint/2012/main" userId="S::1791014@hansung.edu::124e7b57-b240-4403-813f-a0723fc21f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EC3AA0"/>
    <a:srgbClr val="FF2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3" autoAdjust="0"/>
    <p:restoredTop sz="95552"/>
  </p:normalViewPr>
  <p:slideViewPr>
    <p:cSldViewPr snapToGrid="0">
      <p:cViewPr varScale="1">
        <p:scale>
          <a:sx n="124" d="100"/>
          <a:sy n="124" d="100"/>
        </p:scale>
        <p:origin x="184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2024. 6. 3.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2024. 6. 3.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0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5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6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1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2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5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9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3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risc</a:t>
            </a:r>
            <a:r>
              <a:rPr lang="ko-KR" altLang="en-US" dirty="0"/>
              <a:t>란 해석해보자면 축소 명령어 집합 컴퓨터라고 해석할 수 있고요</a:t>
            </a:r>
            <a:r>
              <a:rPr lang="en-US" altLang="ko-KR" dirty="0"/>
              <a:t>, 1980</a:t>
            </a:r>
            <a:r>
              <a:rPr lang="ko-KR" altLang="en-US" dirty="0"/>
              <a:t>년 </a:t>
            </a:r>
            <a:r>
              <a:rPr lang="en-US" dirty="0"/>
              <a:t>IBM</a:t>
            </a:r>
            <a:r>
              <a:rPr lang="ko-KR" altLang="en-US" dirty="0"/>
              <a:t>애서 발표된 </a:t>
            </a:r>
            <a:r>
              <a:rPr lang="en-US" dirty="0"/>
              <a:t>CPU</a:t>
            </a:r>
            <a:r>
              <a:rPr lang="ko-KR" altLang="en-US" dirty="0"/>
              <a:t>의 명령어셋 아키텍처와 마이크로 아키텍처 설계에 대해 새로 제시한 개념이라고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특징이라고하면</a:t>
            </a:r>
            <a:r>
              <a:rPr lang="ko-KR" altLang="en-US" dirty="0"/>
              <a:t> </a:t>
            </a:r>
            <a:r>
              <a:rPr lang="en-US" altLang="ko-KR" dirty="0"/>
              <a:t>1980</a:t>
            </a:r>
            <a:r>
              <a:rPr lang="ko-KR" altLang="en-US" dirty="0"/>
              <a:t>년 이전에는 </a:t>
            </a:r>
            <a:r>
              <a:rPr lang="en-US" dirty="0"/>
              <a:t>CPU </a:t>
            </a:r>
            <a:r>
              <a:rPr lang="ko-KR" altLang="en-US" dirty="0"/>
              <a:t>명령어셋을 </a:t>
            </a:r>
            <a:r>
              <a:rPr lang="ko-KR" altLang="en-US" dirty="0" err="1"/>
              <a:t>만들때</a:t>
            </a:r>
            <a:r>
              <a:rPr lang="ko-KR" altLang="en-US" dirty="0"/>
              <a:t> 특정한 기준이 없이 만들기만 해왔는데 </a:t>
            </a:r>
            <a:r>
              <a:rPr lang="en-US" dirty="0"/>
              <a:t>RISC</a:t>
            </a:r>
            <a:r>
              <a:rPr lang="ko-KR" altLang="en-US" dirty="0"/>
              <a:t>는 </a:t>
            </a:r>
            <a:r>
              <a:rPr lang="en-US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고속화 시키기 위해 </a:t>
            </a:r>
            <a:r>
              <a:rPr lang="en-US" dirty="0"/>
              <a:t>CPU</a:t>
            </a:r>
            <a:r>
              <a:rPr lang="ko-KR" altLang="en-US" dirty="0"/>
              <a:t>에 같은 트랜지스터 숫자를 투입하면서도 더 높은 성능의 </a:t>
            </a:r>
            <a:r>
              <a:rPr lang="en-US" dirty="0"/>
              <a:t>CPU</a:t>
            </a:r>
            <a:r>
              <a:rPr lang="ko-KR" altLang="en-US" dirty="0"/>
              <a:t>가 만들어 질 수 있도록 설계했다는 점입니다</a:t>
            </a:r>
            <a:r>
              <a:rPr lang="en-US" altLang="ko-KR" dirty="0"/>
              <a:t>. </a:t>
            </a:r>
            <a:r>
              <a:rPr lang="en-US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비트 프로세스로서 소모하는 전력이 굉장히 적습니다</a:t>
            </a:r>
            <a:r>
              <a:rPr lang="en-US" altLang="ko-KR" dirty="0"/>
              <a:t>. </a:t>
            </a:r>
            <a:r>
              <a:rPr lang="ko-KR" altLang="en-US" dirty="0"/>
              <a:t>그래서 소형전자제품이나 </a:t>
            </a:r>
            <a:r>
              <a:rPr lang="ko-KR" altLang="en-US" dirty="0" err="1"/>
              <a:t>센서같은</a:t>
            </a:r>
            <a:r>
              <a:rPr lang="ko-KR" altLang="en-US" dirty="0"/>
              <a:t> 저전력 운영이 필요한 장치에 적합합니다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81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와 사용 사례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김상원</a:t>
            </a:r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youtu.be</a:t>
            </a:r>
            <a:r>
              <a:rPr lang="en-US" altLang="ko-KR" dirty="0"/>
              <a:t>/wVYji4yn8QY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3781346" cy="527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아마존 </a:t>
            </a:r>
            <a:r>
              <a:rPr lang="en-US" altLang="ko-KR" sz="2400" dirty="0"/>
              <a:t>AWS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/>
              <a:t>Rust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도입하여 서버리스 컴퓨팅 플랫폼인 </a:t>
            </a:r>
            <a:r>
              <a:rPr lang="en-US" altLang="ko-KR" sz="2200" dirty="0"/>
              <a:t>AWS Lambda</a:t>
            </a:r>
            <a:r>
              <a:rPr lang="ko-KR" altLang="en-US" sz="2200" dirty="0"/>
              <a:t>의 성능과 안전성을 개선</a:t>
            </a:r>
            <a:endParaRPr lang="en-US" altLang="ko-KR" sz="22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/>
              <a:t>이로 인해 클라우드 서비스의 처리 능력 및 메모리 관리가 보다 효율적으로 이루어지고 있음</a:t>
            </a:r>
            <a:endParaRPr lang="en-US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2C524-6B61-1178-21B6-D7D0CD6EC579}"/>
              </a:ext>
            </a:extLst>
          </p:cNvPr>
          <p:cNvSpPr txBox="1"/>
          <p:nvPr/>
        </p:nvSpPr>
        <p:spPr>
          <a:xfrm>
            <a:off x="0" y="6435273"/>
            <a:ext cx="1188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Amazon Web Services. (2018). Rust Runtime for AWS Lambda. AWS Open Source Blog. Retrieved from https://</a:t>
            </a:r>
            <a:r>
              <a:rPr lang="en-US" sz="1200" dirty="0" err="1"/>
              <a:t>aws.amazon.com</a:t>
            </a:r>
            <a:r>
              <a:rPr lang="en-US" sz="1200" dirty="0"/>
              <a:t>/ko/blogs/opensource/rust-runtime-for-</a:t>
            </a:r>
            <a:r>
              <a:rPr lang="en-US" sz="1200" dirty="0" err="1"/>
              <a:t>aws</a:t>
            </a:r>
            <a:r>
              <a:rPr lang="en-US" sz="1200" dirty="0"/>
              <a:t>-lambda/</a:t>
            </a:r>
            <a:endParaRPr lang="en-K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6795-7595-3A43-F8A5-E3CB6E9F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28" y="1102192"/>
            <a:ext cx="5960276" cy="310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A6895-586A-B79D-CC86-00528C8A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508" y="4762365"/>
            <a:ext cx="5960276" cy="9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6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3781346" cy="515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구글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2200" dirty="0"/>
              <a:t>Google </a:t>
            </a:r>
            <a:r>
              <a:rPr lang="ko-KR" altLang="en-US" sz="2200" dirty="0"/>
              <a:t>엔지니어링 이사는 최근 진행된 </a:t>
            </a:r>
            <a:r>
              <a:rPr lang="en-US" sz="2200" dirty="0"/>
              <a:t>Rust Nation UK </a:t>
            </a:r>
            <a:r>
              <a:rPr lang="ko-KR" altLang="en-US" sz="2200" dirty="0"/>
              <a:t>컨퍼런스에서 고</a:t>
            </a:r>
            <a:r>
              <a:rPr lang="en-US" altLang="ko-KR" sz="2200" dirty="0"/>
              <a:t>(</a:t>
            </a:r>
            <a:r>
              <a:rPr lang="en-US" sz="2200" dirty="0"/>
              <a:t>Go)</a:t>
            </a:r>
            <a:r>
              <a:rPr lang="ko-KR" altLang="en-US" sz="2200" dirty="0"/>
              <a:t>나 </a:t>
            </a:r>
            <a:r>
              <a:rPr lang="en-US" sz="2200" dirty="0"/>
              <a:t>C++</a:t>
            </a:r>
            <a:r>
              <a:rPr lang="ko-KR" altLang="en-US" sz="2200" dirty="0"/>
              <a:t>로 작성된 프로젝트를 </a:t>
            </a:r>
            <a:r>
              <a:rPr lang="ko-KR" altLang="en-US" sz="2200" dirty="0" err="1"/>
              <a:t>러스트로</a:t>
            </a:r>
            <a:r>
              <a:rPr lang="ko-KR" altLang="en-US" sz="2200" dirty="0"/>
              <a:t> 전환한 경험을 발표하며 </a:t>
            </a:r>
            <a:r>
              <a:rPr lang="en-US" sz="2200" dirty="0"/>
              <a:t>Rust</a:t>
            </a:r>
            <a:r>
              <a:rPr lang="ko-KR" altLang="en-US" sz="2200" dirty="0"/>
              <a:t>는 안정성 뿐만 아니라 생산성 면에서도 우수하다고 발표한 바 있다</a:t>
            </a:r>
            <a:endParaRPr lang="en-K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2C524-6B61-1178-21B6-D7D0CD6EC579}"/>
              </a:ext>
            </a:extLst>
          </p:cNvPr>
          <p:cNvSpPr txBox="1"/>
          <p:nvPr/>
        </p:nvSpPr>
        <p:spPr>
          <a:xfrm>
            <a:off x="0" y="6581001"/>
            <a:ext cx="1188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남혁우</a:t>
            </a:r>
            <a:r>
              <a:rPr lang="ko-KR" altLang="en-US" sz="1200" dirty="0"/>
              <a:t> 기자</a:t>
            </a:r>
            <a:r>
              <a:rPr lang="en-US" altLang="ko-KR" sz="1200" dirty="0"/>
              <a:t>. (2024). </a:t>
            </a:r>
            <a:r>
              <a:rPr lang="ko-KR" altLang="en-US" sz="1200" dirty="0"/>
              <a:t>구글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러스트가</a:t>
            </a:r>
            <a:r>
              <a:rPr lang="ko-KR" altLang="en-US" sz="1200" dirty="0"/>
              <a:t> </a:t>
            </a:r>
            <a:r>
              <a:rPr lang="en-US" sz="1200" dirty="0"/>
              <a:t>C++</a:t>
            </a:r>
            <a:r>
              <a:rPr lang="ko-KR" altLang="en-US" sz="1200" dirty="0"/>
              <a:t>보다 생산성 </a:t>
            </a:r>
            <a:r>
              <a:rPr lang="en-US" altLang="ko-KR" sz="1200" dirty="0"/>
              <a:t>2</a:t>
            </a:r>
            <a:r>
              <a:rPr lang="ko-KR" altLang="en-US" sz="1200" dirty="0"/>
              <a:t>배 높아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지디넷코리아</a:t>
            </a:r>
            <a:r>
              <a:rPr lang="en-US" altLang="ko-KR" sz="1200" dirty="0"/>
              <a:t>. </a:t>
            </a:r>
            <a:r>
              <a:rPr lang="en-US" sz="1200" dirty="0"/>
              <a:t>Retrieved from https://</a:t>
            </a:r>
            <a:r>
              <a:rPr lang="en-US" sz="1200" dirty="0" err="1"/>
              <a:t>zdnet.co.kr</a:t>
            </a:r>
            <a:r>
              <a:rPr lang="en-US" sz="1200" dirty="0"/>
              <a:t>/view/?no=20240401101734</a:t>
            </a:r>
            <a:endParaRPr lang="en-K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52BF7-B8E4-8556-9EB4-08F332E0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90" y="1321764"/>
            <a:ext cx="6949390" cy="195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13C2D0-F10E-78A4-6F20-F87E6FEA8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63" y="3280228"/>
            <a:ext cx="5617765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특징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사용사례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10972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82828"/>
                </a:solidFill>
                <a:effectLst/>
                <a:latin typeface="Helvetica" pitchFamily="2" charset="0"/>
              </a:rPr>
              <a:t>2010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년 </a:t>
            </a:r>
            <a:r>
              <a:rPr 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Mozilla Research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의 </a:t>
            </a:r>
            <a:r>
              <a:rPr lang="ko-KR" altLang="en-US" sz="2400" dirty="0" err="1">
                <a:solidFill>
                  <a:srgbClr val="282828"/>
                </a:solidFill>
                <a:effectLst/>
                <a:latin typeface="Helvetica" pitchFamily="2" charset="0"/>
              </a:rPr>
              <a:t>그레이든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400" dirty="0" err="1">
                <a:solidFill>
                  <a:srgbClr val="282828"/>
                </a:solidFill>
                <a:effectLst/>
                <a:latin typeface="Helvetica" pitchFamily="2" charset="0"/>
              </a:rPr>
              <a:t>호어에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 의해 처음 개발되어 공개된 다중 패러다임</a:t>
            </a:r>
            <a:r>
              <a:rPr lang="en-US" altLang="ko-KR" sz="2400" dirty="0">
                <a:solidFill>
                  <a:srgbClr val="282828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범용 프로그래밍 언어</a:t>
            </a:r>
            <a:endParaRPr lang="en-US" altLang="ko-KR" sz="2400" dirty="0">
              <a:solidFill>
                <a:srgbClr val="282828"/>
              </a:solidFill>
              <a:effectLst/>
              <a:latin typeface="Helvetica" pitchFamily="2" charset="0"/>
            </a:endParaRPr>
          </a:p>
          <a:p>
            <a:pPr algn="just"/>
            <a:endParaRPr lang="en-US" altLang="ko-KR" sz="2400" dirty="0">
              <a:solidFill>
                <a:srgbClr val="282828"/>
              </a:solidFill>
              <a:effectLst/>
              <a:latin typeface="Helvetica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E75B6"/>
                </a:solidFill>
                <a:effectLst/>
                <a:latin typeface="Helvetica" pitchFamily="2" charset="0"/>
              </a:rPr>
              <a:t>메모리 안전성을 보장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하면서도 </a:t>
            </a:r>
            <a:r>
              <a:rPr lang="ko-KR" altLang="en-US" sz="2400" dirty="0" err="1">
                <a:solidFill>
                  <a:srgbClr val="282828"/>
                </a:solidFill>
                <a:effectLst/>
                <a:latin typeface="Helvetica" pitchFamily="2" charset="0"/>
              </a:rPr>
              <a:t>가비지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 컬렉션을 사용하지 않고 성능 저하 없이 안정적인 시스템을 구축할 수 있게 함</a:t>
            </a:r>
            <a:endParaRPr lang="en-US" altLang="ko-KR" sz="2400" dirty="0">
              <a:solidFill>
                <a:srgbClr val="282828"/>
              </a:solidFill>
              <a:effectLst/>
              <a:latin typeface="Helvetica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82828"/>
              </a:solidFill>
              <a:effectLst/>
              <a:latin typeface="Helvetica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Rust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의 컴파일러는 컴파일 시에 고유한 소유권 및 빌림 시스템으로 메모리 안전을 검증하여 널 포인터 </a:t>
            </a:r>
            <a:r>
              <a:rPr lang="ko-KR" altLang="en-US" sz="2400" dirty="0" err="1">
                <a:solidFill>
                  <a:srgbClr val="282828"/>
                </a:solidFill>
                <a:effectLst/>
                <a:latin typeface="Helvetica" pitchFamily="2" charset="0"/>
              </a:rPr>
              <a:t>역참조</a:t>
            </a:r>
            <a:r>
              <a:rPr lang="en-US" altLang="ko-KR" sz="2400" dirty="0">
                <a:solidFill>
                  <a:srgbClr val="282828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버퍼 </a:t>
            </a:r>
            <a:r>
              <a:rPr lang="ko-KR" altLang="en-US" sz="2400" dirty="0" err="1">
                <a:solidFill>
                  <a:srgbClr val="282828"/>
                </a:solidFill>
                <a:effectLst/>
                <a:latin typeface="Helvetica" pitchFamily="2" charset="0"/>
              </a:rPr>
              <a:t>오버플로</a:t>
            </a:r>
            <a:r>
              <a:rPr lang="en-US" altLang="ko-KR" sz="2400" dirty="0">
                <a:solidFill>
                  <a:srgbClr val="282828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2400" dirty="0">
                <a:solidFill>
                  <a:srgbClr val="282828"/>
                </a:solidFill>
                <a:effectLst/>
                <a:latin typeface="Helvetica" pitchFamily="2" charset="0"/>
              </a:rPr>
              <a:t>메모리 누수와 같은 일반적인 버그들을 사전에 차단</a:t>
            </a:r>
            <a:endParaRPr lang="en-US" altLang="ko-KR" sz="2400" dirty="0">
              <a:solidFill>
                <a:srgbClr val="282828"/>
              </a:solidFill>
              <a:effectLst/>
              <a:latin typeface="Helvetic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4965F5-45F6-95B4-D565-F7DF1E27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62" y="47452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897DBD-9107-8309-AECB-396FAF48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5341172"/>
            <a:ext cx="279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18222-FDEE-29DA-B36D-47545F7C7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52" y="4994657"/>
            <a:ext cx="2423358" cy="17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5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10972800" cy="445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각 데이터 값에 대해 오직 </a:t>
            </a:r>
            <a:r>
              <a:rPr lang="ko-KR" altLang="en-US" sz="2400" dirty="0">
                <a:solidFill>
                  <a:srgbClr val="2E75B6"/>
                </a:solidFill>
              </a:rPr>
              <a:t>하나의 소유자만을 허용</a:t>
            </a:r>
            <a:r>
              <a:rPr lang="ko-KR" altLang="en-US" sz="2400" dirty="0"/>
              <a:t>하고</a:t>
            </a:r>
            <a:r>
              <a:rPr lang="en-US" altLang="ko-KR" sz="2400" dirty="0"/>
              <a:t>, </a:t>
            </a:r>
            <a:r>
              <a:rPr lang="ko-KR" altLang="en-US" sz="2400" dirty="0"/>
              <a:t>해당 소유자가 </a:t>
            </a:r>
            <a:r>
              <a:rPr lang="ko-KR" altLang="en-US" sz="2400" dirty="0" err="1"/>
              <a:t>스코프를</a:t>
            </a:r>
            <a:r>
              <a:rPr lang="ko-KR" altLang="en-US" sz="2400" dirty="0"/>
              <a:t> 벗어나면 자동으로 그 데이터도 메모리에서 해제됨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이러한 접근 방식은 메모리 누수와 같은 문제들을 효과적으로 방지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빌림 개념을 통해 데이터에 대한 여러 불변 참조를 허용하거나 하나의 가변 참조만을 허용함으로써 데이터의 안전한 공유를 가능하게 하며</a:t>
            </a:r>
            <a:r>
              <a:rPr lang="en-US" altLang="ko-KR" sz="2400" dirty="0"/>
              <a:t>, </a:t>
            </a:r>
            <a:r>
              <a:rPr lang="ko-KR" altLang="en-US" sz="2400" dirty="0"/>
              <a:t>동시에 데이터 경쟁 상태를 방지함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dirty="0"/>
              <a:t>Rust </a:t>
            </a:r>
            <a:r>
              <a:rPr lang="ko-KR" altLang="en-US" sz="2400" dirty="0"/>
              <a:t>컴파일러는 이러한 규칙들을 엄격하게 검사하여 실행 시 발생할 수 있는 오류들을 컴파일 시점에 미리 감지하고 수정하는 데 도움을 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556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  <a:r>
              <a:rPr lang="ko-KR" altLang="en-US" dirty="0"/>
              <a:t> 특징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11368160" cy="367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소유권 규칙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200" dirty="0" err="1"/>
              <a:t>러스트의</a:t>
            </a:r>
            <a:r>
              <a:rPr lang="ko-KR" altLang="en-US" sz="2200" dirty="0"/>
              <a:t> 각각의 값은 </a:t>
            </a:r>
            <a:r>
              <a:rPr lang="ko-KR" altLang="en-US" sz="2200" dirty="0" err="1"/>
              <a:t>해당값의</a:t>
            </a:r>
            <a:r>
              <a:rPr lang="ko-KR" altLang="en-US" sz="2200" dirty="0"/>
              <a:t> 오너</a:t>
            </a:r>
            <a:r>
              <a:rPr lang="en-US" altLang="ko-KR" sz="2200" dirty="0"/>
              <a:t>(owner)</a:t>
            </a:r>
            <a:r>
              <a:rPr lang="ko-KR" altLang="en-US" sz="2200" dirty="0" err="1"/>
              <a:t>라고</a:t>
            </a:r>
            <a:r>
              <a:rPr lang="ko-KR" altLang="en-US" sz="2200" dirty="0"/>
              <a:t> 불리우는 변수를 갖고 있다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200" dirty="0"/>
              <a:t>한번에 딱 하나의 오너만 존재할 수 있다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200" dirty="0"/>
              <a:t>오너가 </a:t>
            </a:r>
            <a:r>
              <a:rPr lang="ko-KR" altLang="en-US" sz="2200" dirty="0" err="1"/>
              <a:t>스코프</a:t>
            </a:r>
            <a:r>
              <a:rPr lang="ko-KR" altLang="en-US" sz="2200" dirty="0"/>
              <a:t> 밖으로 벗어나는 때</a:t>
            </a:r>
            <a:r>
              <a:rPr lang="en-US" altLang="ko-KR" sz="2200" dirty="0"/>
              <a:t>, </a:t>
            </a:r>
            <a:r>
              <a:rPr lang="ko-KR" altLang="en-US" sz="2200" dirty="0"/>
              <a:t>값은 버려진다</a:t>
            </a:r>
            <a:r>
              <a:rPr lang="en-US" altLang="ko-KR" sz="2200" dirty="0"/>
              <a:t>(dropped).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22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US" sz="22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K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92333-533A-9C42-B1EB-5367E02A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5" y="4143349"/>
            <a:ext cx="11885055" cy="18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10972800" cy="324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 err="1"/>
              <a:t>드롭박스</a:t>
            </a:r>
            <a:endParaRPr lang="en-US" altLang="ko-KR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800" dirty="0"/>
              <a:t>Firefox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/>
              <a:t>마이크로소프트</a:t>
            </a:r>
            <a:endParaRPr lang="en-US" altLang="ko-KR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/>
              <a:t>아마존 </a:t>
            </a:r>
            <a:r>
              <a:rPr lang="en-US" altLang="ko-KR" sz="2800" dirty="0"/>
              <a:t>AWS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800" dirty="0"/>
              <a:t>구글</a:t>
            </a:r>
          </a:p>
        </p:txBody>
      </p:sp>
      <p:pic>
        <p:nvPicPr>
          <p:cNvPr id="2050" name="Picture 2" descr="드롭박스, 무제한 용량 제공 철회…암호화폐 채굴 탓 &lt; 뉴스위드AI &lt; 블록체인 &lt; 기사본문 - 디지털투데이 (DigitalToday)">
            <a:extLst>
              <a:ext uri="{FF2B5EF4-FFF2-40B4-BE49-F238E27FC236}">
                <a16:creationId xmlns:a16="http://schemas.microsoft.com/office/drawing/2014/main" id="{F482A11E-FD21-BFF6-A712-D60C1E3D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01" y="1295400"/>
            <a:ext cx="2428793" cy="13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아마존 웹 서비스(AWS, Amazon Web Serivce)란? | 44BITS">
            <a:extLst>
              <a:ext uri="{FF2B5EF4-FFF2-40B4-BE49-F238E27FC236}">
                <a16:creationId xmlns:a16="http://schemas.microsoft.com/office/drawing/2014/main" id="{A82555CD-0CC7-59C4-68F2-807508F5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27" y="1295400"/>
            <a:ext cx="2428794" cy="12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refox - 나무위키">
            <a:extLst>
              <a:ext uri="{FF2B5EF4-FFF2-40B4-BE49-F238E27FC236}">
                <a16:creationId xmlns:a16="http://schemas.microsoft.com/office/drawing/2014/main" id="{E276AD7B-4C86-053B-7FF0-FD3C62C4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22" y="298556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마이크로소프트는 어떻게 美 증시의 새로운 왕이 됐나 | 한국경제">
            <a:extLst>
              <a:ext uri="{FF2B5EF4-FFF2-40B4-BE49-F238E27FC236}">
                <a16:creationId xmlns:a16="http://schemas.microsoft.com/office/drawing/2014/main" id="{42A8A5B6-0C12-B832-D3E5-72E79BDE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55" y="2897966"/>
            <a:ext cx="1996503" cy="19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구글코리아 블로그에 오신 것을 환영합니다!">
            <a:extLst>
              <a:ext uri="{FF2B5EF4-FFF2-40B4-BE49-F238E27FC236}">
                <a16:creationId xmlns:a16="http://schemas.microsoft.com/office/drawing/2014/main" id="{8CB81C22-A25A-54A4-37CF-2D815C136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35814" r="1746" b="30363"/>
          <a:stretch/>
        </p:blipFill>
        <p:spPr bwMode="auto">
          <a:xfrm>
            <a:off x="6653693" y="5193457"/>
            <a:ext cx="2753544" cy="9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1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3781346" cy="541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 err="1"/>
              <a:t>드롭박스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/>
              <a:t>대규모 파일 메타데이터 동기화 시스템을 </a:t>
            </a:r>
            <a:r>
              <a:rPr lang="en-US" altLang="ko-KR" sz="2200" dirty="0"/>
              <a:t>C++</a:t>
            </a:r>
            <a:r>
              <a:rPr lang="ko-KR" altLang="en-US" sz="2200" dirty="0"/>
              <a:t>에서 </a:t>
            </a:r>
            <a:r>
              <a:rPr lang="en-US" altLang="ko-KR" sz="2200" dirty="0"/>
              <a:t>Rust</a:t>
            </a:r>
            <a:r>
              <a:rPr lang="ko-KR" altLang="en-US" sz="2200" dirty="0"/>
              <a:t>로 전환함으로써 메모리 안전성을 크게 향상시켰으며</a:t>
            </a:r>
            <a:r>
              <a:rPr lang="en-US" altLang="ko-KR" sz="2200" dirty="0"/>
              <a:t>, </a:t>
            </a:r>
            <a:r>
              <a:rPr lang="ko-KR" altLang="en-US" sz="2200" dirty="0"/>
              <a:t>이로 인해 시스템의 안정성이 크게 향상되었다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US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K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75DDC-5BBE-BFE6-A24E-6982B9DF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62" y="3429000"/>
            <a:ext cx="6971656" cy="269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87E88-D79B-E9E5-32A5-1FE49925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08" y="1108995"/>
            <a:ext cx="7181707" cy="223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2C524-6B61-1178-21B6-D7D0CD6EC579}"/>
              </a:ext>
            </a:extLst>
          </p:cNvPr>
          <p:cNvSpPr txBox="1"/>
          <p:nvPr/>
        </p:nvSpPr>
        <p:spPr>
          <a:xfrm>
            <a:off x="0" y="6581001"/>
            <a:ext cx="1188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Dropbox Team. (2020). Rewriting the heart of our sync engine. Dropbox Tech Blog. Retrieved from https://dropbox.tech/infrastructure/rewriting-the-heart-of-our-sync-engine</a:t>
            </a:r>
          </a:p>
        </p:txBody>
      </p:sp>
    </p:spTree>
    <p:extLst>
      <p:ext uri="{BB962C8B-B14F-4D97-AF65-F5344CB8AC3E}">
        <p14:creationId xmlns:p14="http://schemas.microsoft.com/office/powerpoint/2010/main" val="273901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3781346" cy="476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dirty="0"/>
              <a:t>Firefox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/>
              <a:t>Mozilla</a:t>
            </a:r>
            <a:r>
              <a:rPr lang="ko-KR" altLang="en-US" sz="2200" dirty="0"/>
              <a:t>는 </a:t>
            </a:r>
            <a:r>
              <a:rPr lang="en-US" altLang="ko-KR" sz="2200" dirty="0"/>
              <a:t>Firefox </a:t>
            </a:r>
            <a:r>
              <a:rPr lang="ko-KR" altLang="en-US" sz="2200" dirty="0"/>
              <a:t>브라우저의 엔진인 </a:t>
            </a:r>
            <a:r>
              <a:rPr lang="en-US" altLang="ko-KR" sz="2200" dirty="0"/>
              <a:t>Servo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</a:t>
            </a:r>
            <a:r>
              <a:rPr lang="en-US" altLang="ko-KR" sz="2200" dirty="0"/>
              <a:t>Rust</a:t>
            </a:r>
            <a:r>
              <a:rPr lang="ko-KR" altLang="en-US" sz="2200" dirty="0"/>
              <a:t>로 개발하여 병렬 처리 성능과 메모리 안전성을 크게 개선했으며</a:t>
            </a:r>
            <a:r>
              <a:rPr lang="en-US" altLang="ko-KR" sz="2200" dirty="0"/>
              <a:t>, </a:t>
            </a:r>
            <a:r>
              <a:rPr lang="ko-KR" altLang="en-US" sz="2200" dirty="0"/>
              <a:t>이는 사용자 경험의 질을 높이는 결과를 가져옴</a:t>
            </a:r>
            <a:endParaRPr lang="en-US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2C524-6B61-1178-21B6-D7D0CD6EC579}"/>
              </a:ext>
            </a:extLst>
          </p:cNvPr>
          <p:cNvSpPr txBox="1"/>
          <p:nvPr/>
        </p:nvSpPr>
        <p:spPr>
          <a:xfrm>
            <a:off x="0" y="6396335"/>
            <a:ext cx="1188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Serdar </a:t>
            </a:r>
            <a:r>
              <a:rPr lang="en-US" sz="1200" dirty="0" err="1"/>
              <a:t>Yegulalp</a:t>
            </a:r>
            <a:r>
              <a:rPr lang="en-US" sz="1200" dirty="0"/>
              <a:t>. (2015). Mozilla's Rust-based Servo browser engine inches forward. InfoWorld. Retrieved from https://</a:t>
            </a:r>
            <a:r>
              <a:rPr lang="en-US" sz="1200" dirty="0" err="1"/>
              <a:t>www.infoworld.com</a:t>
            </a:r>
            <a:r>
              <a:rPr lang="en-US" sz="1200" dirty="0"/>
              <a:t>/article/2905688/</a:t>
            </a:r>
            <a:r>
              <a:rPr lang="en-US" sz="1200" dirty="0" err="1"/>
              <a:t>mozillas</a:t>
            </a:r>
            <a:r>
              <a:rPr lang="en-US" sz="1200" dirty="0"/>
              <a:t>-rust-based-servo-browser-engine-inches-</a:t>
            </a:r>
            <a:r>
              <a:rPr lang="en-US" sz="1200" dirty="0" err="1"/>
              <a:t>forward.html</a:t>
            </a:r>
            <a:endParaRPr lang="en-K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907A8-B60D-4714-0676-43489C8D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814" y="1095521"/>
            <a:ext cx="6943937" cy="2104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EB5DB-228A-0DDF-9A75-305A6657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35" y="3243756"/>
            <a:ext cx="3500447" cy="31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Rust </a:t>
            </a:r>
            <a:r>
              <a:rPr lang="ko-KR" altLang="en-US" dirty="0"/>
              <a:t>사용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216" y="1516828"/>
            <a:ext cx="11123864" cy="324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/>
              <a:t>마이크로소프트</a:t>
            </a:r>
            <a:endParaRPr lang="en-US" altLang="ko-KR" sz="24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/>
              <a:t>Windows</a:t>
            </a:r>
            <a:r>
              <a:rPr lang="ko-KR" altLang="en-US" sz="2200" dirty="0"/>
              <a:t>의 구성 요소 중 일부를 </a:t>
            </a:r>
            <a:r>
              <a:rPr lang="en-US" altLang="ko-KR" sz="2200" dirty="0"/>
              <a:t>Rust</a:t>
            </a:r>
            <a:r>
              <a:rPr lang="ko-KR" altLang="en-US" sz="2200" dirty="0"/>
              <a:t>로 </a:t>
            </a:r>
            <a:r>
              <a:rPr lang="ko-KR" altLang="en-US" sz="2200" dirty="0" err="1"/>
              <a:t>재작성함으로써</a:t>
            </a:r>
            <a:r>
              <a:rPr lang="ko-KR" altLang="en-US" sz="2200" dirty="0"/>
              <a:t> 보안성을 강화함</a:t>
            </a:r>
            <a:r>
              <a:rPr lang="en-US" altLang="ko-KR" sz="2200" dirty="0"/>
              <a:t>.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/>
              <a:t>Microsoft</a:t>
            </a:r>
            <a:r>
              <a:rPr lang="ko-KR" altLang="en-US" sz="2200" dirty="0"/>
              <a:t>의 엔터프라이즈 및 </a:t>
            </a:r>
            <a:r>
              <a:rPr lang="en-US" altLang="ko-KR" sz="2200" dirty="0"/>
              <a:t>OS </a:t>
            </a:r>
            <a:r>
              <a:rPr lang="ko-KR" altLang="en-US" sz="2200" dirty="0"/>
              <a:t>보안 담당 부사장인 </a:t>
            </a:r>
            <a:r>
              <a:rPr lang="en-US" altLang="ko-KR" sz="2200" dirty="0"/>
              <a:t>David Weston</a:t>
            </a:r>
            <a:r>
              <a:rPr lang="ko-KR" altLang="en-US" sz="2200" dirty="0"/>
              <a:t>에 따르면</a:t>
            </a:r>
            <a:r>
              <a:rPr lang="en-US" altLang="ko-KR" sz="2200" dirty="0"/>
              <a:t>, Microsoft</a:t>
            </a:r>
            <a:r>
              <a:rPr lang="ko-KR" altLang="en-US" sz="2200" dirty="0"/>
              <a:t>는 메모리 안전성 문제를 줄이고 소프트웨어와 하드웨어의 안전성을 높이기 위해</a:t>
            </a:r>
            <a:r>
              <a:rPr lang="en-US" altLang="ko-KR" sz="2200" dirty="0"/>
              <a:t>, </a:t>
            </a:r>
            <a:r>
              <a:rPr lang="ko-KR" altLang="en-US" sz="2200" dirty="0"/>
              <a:t>시스템 수준에서 안전한 </a:t>
            </a:r>
            <a:r>
              <a:rPr lang="en-US" altLang="ko-KR" sz="2200" dirty="0"/>
              <a:t>Rust </a:t>
            </a:r>
            <a:r>
              <a:rPr lang="ko-KR" altLang="en-US" sz="2200" dirty="0"/>
              <a:t>언어의 도입을 추진하고 있다고 언급</a:t>
            </a:r>
            <a:endParaRPr lang="en-US" sz="2800" dirty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endParaRPr lang="en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2C524-6B61-1178-21B6-D7D0CD6EC579}"/>
              </a:ext>
            </a:extLst>
          </p:cNvPr>
          <p:cNvSpPr txBox="1"/>
          <p:nvPr/>
        </p:nvSpPr>
        <p:spPr>
          <a:xfrm>
            <a:off x="0" y="6581001"/>
            <a:ext cx="1188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Weston, D. (2023). ISRG Tectonics Keynote. Retrieved from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dwizzzle</a:t>
            </a:r>
            <a:r>
              <a:rPr lang="en-US" sz="1200" dirty="0"/>
              <a:t>/Presentations/blob/master/</a:t>
            </a:r>
            <a:r>
              <a:rPr lang="en-US" sz="1200" dirty="0" err="1"/>
              <a:t>david_weston-isrg_tectonics_keynote.pdf</a:t>
            </a:r>
            <a:endParaRPr lang="en-K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1D883-8C4B-2F66-E029-F3EB9125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63" y="4180217"/>
            <a:ext cx="4454236" cy="22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9140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1335</Words>
  <Application>Microsoft Macintosh PowerPoint</Application>
  <PresentationFormat>Widescreen</PresentationFormat>
  <Paragraphs>70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Helvetica</vt:lpstr>
      <vt:lpstr>CryptoCraft 테마</vt:lpstr>
      <vt:lpstr>제목 테마</vt:lpstr>
      <vt:lpstr>Rust와 사용 사례</vt:lpstr>
      <vt:lpstr>PowerPoint Presentation</vt:lpstr>
      <vt:lpstr>Rust란</vt:lpstr>
      <vt:lpstr>Rust 특징</vt:lpstr>
      <vt:lpstr>Rust 특징</vt:lpstr>
      <vt:lpstr>Rust 사용 사례</vt:lpstr>
      <vt:lpstr>Rust 사용 사례</vt:lpstr>
      <vt:lpstr>Rust 사용 사례</vt:lpstr>
      <vt:lpstr>Rust 사용 사례</vt:lpstr>
      <vt:lpstr>Rust 사용 사례</vt:lpstr>
      <vt:lpstr>Rust 사용 사례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김상원</cp:lastModifiedBy>
  <cp:revision>77</cp:revision>
  <dcterms:created xsi:type="dcterms:W3CDTF">2019-03-05T04:29:07Z</dcterms:created>
  <dcterms:modified xsi:type="dcterms:W3CDTF">2024-06-02T16:13:46Z</dcterms:modified>
</cp:coreProperties>
</file>